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0205A-BD34-4F32-9C47-6A6E457660A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19092-6307-4FD6-8F3A-E5233ED47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Comic Sans MS" pitchFamily="66" charset="0"/>
              </a:rPr>
              <a:t>G</a:t>
            </a:r>
            <a:r>
              <a:rPr lang="en-US" sz="6000" dirty="0" smtClean="0">
                <a:solidFill>
                  <a:srgbClr val="FFC000"/>
                </a:solidFill>
                <a:latin typeface="Comic Sans MS" pitchFamily="66" charset="0"/>
              </a:rPr>
              <a:t>a</a:t>
            </a:r>
            <a:r>
              <a:rPr lang="en-US" sz="6000" dirty="0" smtClean="0">
                <a:solidFill>
                  <a:srgbClr val="FFFF00"/>
                </a:solidFill>
                <a:latin typeface="Comic Sans MS" pitchFamily="66" charset="0"/>
              </a:rPr>
              <a:t>y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smtClean="0">
                <a:solidFill>
                  <a:srgbClr val="00B050"/>
                </a:solidFill>
                <a:latin typeface="Comic Sans MS" pitchFamily="66" charset="0"/>
              </a:rPr>
              <a:t>W</a:t>
            </a:r>
            <a:r>
              <a:rPr lang="en-US" sz="6000" dirty="0" smtClean="0">
                <a:solidFill>
                  <a:srgbClr val="0070C0"/>
                </a:solidFill>
                <a:latin typeface="Comic Sans MS" pitchFamily="66" charset="0"/>
              </a:rPr>
              <a:t>o</a:t>
            </a:r>
            <a:r>
              <a:rPr lang="en-US" sz="6000" dirty="0" smtClean="0">
                <a:solidFill>
                  <a:srgbClr val="7030A0"/>
                </a:solidFill>
                <a:latin typeface="Comic Sans MS" pitchFamily="66" charset="0"/>
              </a:rPr>
              <a:t>r</a:t>
            </a:r>
            <a:r>
              <a:rPr lang="en-US" sz="6000" dirty="0" smtClean="0">
                <a:solidFill>
                  <a:srgbClr val="FF0000"/>
                </a:solidFill>
                <a:latin typeface="Comic Sans MS" pitchFamily="66" charset="0"/>
              </a:rPr>
              <a:t>k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smtClean="0">
                <a:solidFill>
                  <a:srgbClr val="FFC000"/>
                </a:solidFill>
                <a:latin typeface="Comic Sans MS" pitchFamily="66" charset="0"/>
              </a:rPr>
              <a:t>B</a:t>
            </a:r>
            <a:r>
              <a:rPr lang="en-US" sz="6000" dirty="0" smtClean="0">
                <a:solidFill>
                  <a:srgbClr val="FFFF00"/>
                </a:solidFill>
                <a:latin typeface="Comic Sans MS" pitchFamily="66" charset="0"/>
              </a:rPr>
              <a:t>e</a:t>
            </a:r>
            <a:r>
              <a:rPr lang="en-US" sz="6000" dirty="0" smtClean="0">
                <a:solidFill>
                  <a:srgbClr val="00B050"/>
                </a:solidFill>
                <a:latin typeface="Comic Sans MS" pitchFamily="66" charset="0"/>
              </a:rPr>
              <a:t>n</a:t>
            </a:r>
            <a:r>
              <a:rPr lang="en-US" sz="6000" dirty="0" smtClean="0">
                <a:solidFill>
                  <a:srgbClr val="0070C0"/>
                </a:solidFill>
                <a:latin typeface="Comic Sans MS" pitchFamily="66" charset="0"/>
              </a:rPr>
              <a:t>e</a:t>
            </a:r>
            <a:r>
              <a:rPr lang="en-US" sz="6000" dirty="0" smtClean="0">
                <a:solidFill>
                  <a:srgbClr val="7030A0"/>
                </a:solidFill>
                <a:latin typeface="Comic Sans MS" pitchFamily="66" charset="0"/>
              </a:rPr>
              <a:t>f</a:t>
            </a:r>
            <a:r>
              <a:rPr lang="en-US" sz="6000" dirty="0" smtClean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en-US" sz="6000" dirty="0" smtClean="0">
                <a:solidFill>
                  <a:srgbClr val="FFC000"/>
                </a:solidFill>
                <a:latin typeface="Comic Sans MS" pitchFamily="66" charset="0"/>
              </a:rPr>
              <a:t>t</a:t>
            </a:r>
            <a:r>
              <a:rPr lang="en-US" sz="6000" dirty="0" smtClean="0">
                <a:solidFill>
                  <a:srgbClr val="FFFF00"/>
                </a:solidFill>
                <a:latin typeface="Comic Sans MS" pitchFamily="66" charset="0"/>
              </a:rPr>
              <a:t>s</a:t>
            </a:r>
            <a:r>
              <a:rPr lang="en-US" sz="6000" dirty="0" smtClean="0">
                <a:latin typeface="Comic Sans MS" pitchFamily="66" charset="0"/>
              </a:rPr>
              <a:t> </a:t>
            </a:r>
            <a:endParaRPr lang="en-US" sz="6000" dirty="0">
              <a:latin typeface="Comic Sans MS" pitchFamily="66" charset="0"/>
            </a:endParaRPr>
          </a:p>
        </p:txBody>
      </p:sp>
      <p:pic>
        <p:nvPicPr>
          <p:cNvPr id="5" name="Content Placeholder 4" descr="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514600"/>
            <a:ext cx="3810000" cy="3057525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Why do some companies oppose work benefits for homosexuals?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38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Unconstitutional</a:t>
            </a:r>
          </a:p>
          <a:p>
            <a:r>
              <a:rPr lang="en-US" sz="2400" dirty="0" smtClean="0"/>
              <a:t>Many states do not allow same-sex marriage</a:t>
            </a:r>
          </a:p>
          <a:p>
            <a:pPr lvl="1"/>
            <a:r>
              <a:rPr lang="en-US" sz="2000" dirty="0" smtClean="0"/>
              <a:t>Gay couples want to be married so their spouse can receive benefits </a:t>
            </a:r>
          </a:p>
          <a:p>
            <a:pPr lvl="1"/>
            <a:r>
              <a:rPr lang="en-US" sz="2000" dirty="0" smtClean="0"/>
              <a:t>Gay couples have ‘partners’ not ‘spouses’ therefore</a:t>
            </a:r>
          </a:p>
          <a:p>
            <a:pPr lvl="1"/>
            <a:r>
              <a:rPr lang="en-US" sz="2000" dirty="0" smtClean="0"/>
              <a:t>A gay persons ‘partner’ is not included in receiving work benefits </a:t>
            </a:r>
          </a:p>
          <a:p>
            <a:r>
              <a:rPr lang="en-US" sz="2400" dirty="0" smtClean="0"/>
              <a:t>Insurance companies allow the spouse of an employee to have benefits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normalization of a gay </a:t>
            </a:r>
            <a:r>
              <a:rPr lang="en-US" sz="2400" dirty="0" smtClean="0"/>
              <a:t>lifestyle</a:t>
            </a:r>
          </a:p>
          <a:p>
            <a:pPr lvl="1"/>
            <a:r>
              <a:rPr lang="en-US" sz="2000" dirty="0" smtClean="0"/>
              <a:t>The United States has not accepted the gay lifestyle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endParaRPr lang="en-US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Civil Union Benefits 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Taxes</a:t>
            </a:r>
          </a:p>
          <a:p>
            <a:pPr lvl="1"/>
            <a:r>
              <a:rPr lang="en-US" sz="1400" dirty="0" smtClean="0"/>
              <a:t>Couples in a civil union may file a joint state tax return, but they must file federal tax returns as single persons</a:t>
            </a:r>
          </a:p>
          <a:p>
            <a:r>
              <a:rPr lang="en-US" sz="2400" dirty="0" smtClean="0"/>
              <a:t>Health Insurance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If the health plan is governed by federal law, the employer can choose whether or not to extend such benefits. 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2400" dirty="0" smtClean="0"/>
              <a:t>Social Security Survivor Benefits</a:t>
            </a:r>
          </a:p>
          <a:p>
            <a:pPr lvl="1"/>
            <a:r>
              <a:rPr lang="en-US" sz="1400" dirty="0" smtClean="0"/>
              <a:t> If a spouse or divorced spouse dies, the survivor may have a right to Social Security payments based on the earnings of the married couple, rather than only the survivor’s earnings. Same-sex couples are not eligible for such benefits. </a:t>
            </a:r>
          </a:p>
          <a:p>
            <a:pPr>
              <a:buNone/>
            </a:pPr>
            <a:endParaRPr lang="en-US" sz="1800" dirty="0"/>
          </a:p>
          <a:p>
            <a:endParaRPr lang="en-US" sz="1800" dirty="0" smtClean="0"/>
          </a:p>
          <a:p>
            <a:pPr>
              <a:buNone/>
            </a:pPr>
            <a:endParaRPr lang="en-US" sz="1200" u="sng" dirty="0" smtClean="0"/>
          </a:p>
          <a:p>
            <a:pPr>
              <a:buNone/>
            </a:pPr>
            <a:r>
              <a:rPr lang="en-US" sz="1200" dirty="0" smtClean="0"/>
              <a:t>Source: http://www.factcheck.org/what_is_a_civil_union.html</a:t>
            </a:r>
            <a:endParaRPr lang="en-US" sz="12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The Rights of a Domestic partnership for same-sex couples in California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None/>
            </a:pPr>
            <a:r>
              <a:rPr lang="en-US" sz="2000" dirty="0" smtClean="0"/>
              <a:t>*The rights of domestic Partnership differ between each state but California</a:t>
            </a:r>
          </a:p>
          <a:p>
            <a:pPr marL="342900" lvl="1" indent="-342900">
              <a:buNone/>
            </a:pPr>
            <a:r>
              <a:rPr lang="en-US" sz="2000" dirty="0" smtClean="0"/>
              <a:t>grants the most rights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Continued health coverage for domestic partners and their dependent children upon the death of a covered state or local government employee</a:t>
            </a:r>
            <a:endParaRPr lang="en-US" sz="23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Domestic partnership coverage options that group health care and disability plans must offer employers and associations whose plans cover spouses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Family and bereavement leave</a:t>
            </a:r>
          </a:p>
          <a:p>
            <a:r>
              <a:rPr lang="en-US" sz="2300" dirty="0"/>
              <a:t> </a:t>
            </a:r>
            <a:r>
              <a:rPr lang="en-US" sz="2300" dirty="0" smtClean="0"/>
              <a:t>Disability claims-filing authority on behalf of incapacitated partners.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sz="18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 smtClean="0"/>
          </a:p>
          <a:p>
            <a:pPr marL="342900" lvl="1" indent="-342900">
              <a:buNone/>
            </a:pPr>
            <a:endParaRPr lang="en-US" sz="1800" dirty="0" smtClean="0"/>
          </a:p>
          <a:p>
            <a:pPr marL="342900" lvl="1" indent="-342900">
              <a:buNone/>
            </a:pPr>
            <a:endParaRPr lang="en-US" sz="2400" dirty="0"/>
          </a:p>
          <a:p>
            <a:pPr marL="342900" lvl="1" indent="-342900">
              <a:buNone/>
            </a:pPr>
            <a:endParaRPr lang="en-US" sz="1600" dirty="0" smtClean="0"/>
          </a:p>
          <a:p>
            <a:pPr marL="342900" lvl="1" indent="-342900">
              <a:buNone/>
            </a:pPr>
            <a:endParaRPr lang="en-US" sz="1600" dirty="0"/>
          </a:p>
          <a:p>
            <a:pPr marL="342900" lvl="1" indent="-342900">
              <a:buNone/>
            </a:pPr>
            <a:r>
              <a:rPr lang="en-US" sz="1600" u="sng" dirty="0" smtClean="0"/>
              <a:t>Source:</a:t>
            </a:r>
          </a:p>
          <a:p>
            <a:pPr marL="342900" lvl="1" indent="-342900">
              <a:buNone/>
            </a:pPr>
            <a:r>
              <a:rPr lang="en-US" sz="1600" dirty="0" smtClean="0"/>
              <a:t>http://gaylife.about.com/od/samesexmarriage/a/domesticpartner.htm</a:t>
            </a:r>
            <a:endParaRPr lang="en-US" sz="16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10000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218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Gay Work Benefits </vt:lpstr>
      <vt:lpstr>Why do some companies oppose work benefits for homosexuals?</vt:lpstr>
      <vt:lpstr>Civil Union Benefits </vt:lpstr>
      <vt:lpstr>The Rights of a Domestic partnership for same-sex couples in California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Gay Work Benefits</dc:title>
  <dc:creator>Mike</dc:creator>
  <cp:lastModifiedBy>mike</cp:lastModifiedBy>
  <cp:revision>12</cp:revision>
  <dcterms:created xsi:type="dcterms:W3CDTF">2010-03-13T23:39:34Z</dcterms:created>
  <dcterms:modified xsi:type="dcterms:W3CDTF">2010-03-15T00:34:33Z</dcterms:modified>
</cp:coreProperties>
</file>